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7" r:id="rId2"/>
    <p:sldId id="271" r:id="rId3"/>
    <p:sldId id="258" r:id="rId4"/>
    <p:sldId id="260" r:id="rId5"/>
    <p:sldId id="261" r:id="rId6"/>
    <p:sldId id="269" r:id="rId7"/>
    <p:sldId id="270" r:id="rId8"/>
    <p:sldId id="272" r:id="rId9"/>
    <p:sldId id="268" r:id="rId10"/>
    <p:sldId id="262" r:id="rId11"/>
    <p:sldId id="263" r:id="rId12"/>
    <p:sldId id="264" r:id="rId13"/>
    <p:sldId id="27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0"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jpeg>
</file>

<file path=ppt/media/image9.jpe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1917009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DB1DF7-1DA3-4878-9BBD-11BA2816595C}" type="datetimeFigureOut">
              <a:rPr lang="en-IN" smtClean="0"/>
              <a:t>09-11-2021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3826799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27766888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990594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1023439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28905947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21325666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35533547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2809276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796073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195962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DB1DF7-1DA3-4878-9BBD-11BA2816595C}" type="datetimeFigureOut">
              <a:rPr lang="en-IN" smtClean="0"/>
              <a:t>09-11-2021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2743193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DB1DF7-1DA3-4878-9BBD-11BA2816595C}" type="datetimeFigureOut">
              <a:rPr lang="en-IN" smtClean="0"/>
              <a:t>09-11-2021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412576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31577904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2924300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DDB1DF7-1DA3-4878-9BBD-11BA2816595C}" type="datetimeFigureOut">
              <a:rPr lang="en-IN" smtClean="0"/>
              <a:t>09-11-2021</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421490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DB1DF7-1DA3-4878-9BBD-11BA2816595C}" type="datetimeFigureOut">
              <a:rPr lang="en-IN" smtClean="0"/>
              <a:t>09-11-2021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20A44D-7DD9-4E44-A21C-2AF7FC964CB9}" type="slidenum">
              <a:rPr lang="en-IN" smtClean="0"/>
              <a:t>‹#›</a:t>
            </a:fld>
            <a:endParaRPr lang="en-IN"/>
          </a:p>
        </p:txBody>
      </p:sp>
    </p:spTree>
    <p:extLst>
      <p:ext uri="{BB962C8B-B14F-4D97-AF65-F5344CB8AC3E}">
        <p14:creationId xmlns:p14="http://schemas.microsoft.com/office/powerpoint/2010/main" val="3871080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DDB1DF7-1DA3-4878-9BBD-11BA2816595C}" type="datetimeFigureOut">
              <a:rPr lang="en-IN" smtClean="0"/>
              <a:t>09-11-2021</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020A44D-7DD9-4E44-A21C-2AF7FC964CB9}" type="slidenum">
              <a:rPr lang="en-IN" smtClean="0"/>
              <a:t>‹#›</a:t>
            </a:fld>
            <a:endParaRPr lang="en-IN"/>
          </a:p>
        </p:txBody>
      </p:sp>
    </p:spTree>
    <p:extLst>
      <p:ext uri="{BB962C8B-B14F-4D97-AF65-F5344CB8AC3E}">
        <p14:creationId xmlns:p14="http://schemas.microsoft.com/office/powerpoint/2010/main" val="214444465"/>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7.png"/><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7.png"/><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B83FC-DB69-40E8-9F6E-ECFBB5E2F83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742F840-FEB7-4EEE-95AC-2284F45DD538}"/>
              </a:ext>
            </a:extLst>
          </p:cNvPr>
          <p:cNvSpPr>
            <a:spLocks noGrp="1"/>
          </p:cNvSpPr>
          <p:nvPr>
            <p:ph idx="1"/>
          </p:nvPr>
        </p:nvSpPr>
        <p:spPr/>
        <p:txBody>
          <a:bodyPr/>
          <a:lstStyle/>
          <a:p>
            <a:pPr marL="0" indent="0">
              <a:buNone/>
            </a:pPr>
            <a:endParaRPr lang="en-US" dirty="0"/>
          </a:p>
          <a:p>
            <a:pPr marL="0" indent="0">
              <a:buNone/>
            </a:pPr>
            <a:endParaRPr lang="en-IN" dirty="0"/>
          </a:p>
          <a:p>
            <a:pPr marL="0" indent="0" algn="ctr">
              <a:buNone/>
            </a:pPr>
            <a:r>
              <a:rPr lang="en-IN" dirty="0"/>
              <a:t>  </a:t>
            </a:r>
          </a:p>
          <a:p>
            <a:pPr marL="0" indent="0" algn="ctr">
              <a:buNone/>
            </a:pPr>
            <a:endParaRPr lang="en-IN" dirty="0"/>
          </a:p>
          <a:p>
            <a:pPr marL="0" indent="0" algn="ctr">
              <a:buNone/>
            </a:pPr>
            <a:r>
              <a:rPr lang="en-IN" dirty="0"/>
              <a:t>NAME=SRUSHTI MUDHOLKAR</a:t>
            </a:r>
          </a:p>
          <a:p>
            <a:pPr marL="0" indent="0" algn="ctr">
              <a:buNone/>
            </a:pPr>
            <a:r>
              <a:rPr lang="en-IN" dirty="0"/>
              <a:t> ROLL NO.=IT-2K19-60</a:t>
            </a:r>
          </a:p>
          <a:p>
            <a:pPr marL="0" indent="0" algn="ctr">
              <a:buNone/>
            </a:pPr>
            <a:r>
              <a:rPr lang="en-IN" dirty="0"/>
              <a:t>TOPIC=CUSTOMER COMPLAINT </a:t>
            </a:r>
          </a:p>
          <a:p>
            <a:pPr marL="0" indent="0" algn="ctr">
              <a:buNone/>
            </a:pPr>
            <a:r>
              <a:rPr lang="en-IN" dirty="0"/>
              <a:t>             MANAGEMENT SYSTEM</a:t>
            </a:r>
          </a:p>
          <a:p>
            <a:pPr marL="0" indent="0">
              <a:buNone/>
            </a:pPr>
            <a:endParaRPr lang="en-IN" dirty="0"/>
          </a:p>
        </p:txBody>
      </p:sp>
      <p:pic>
        <p:nvPicPr>
          <p:cNvPr id="4" name="Picture 2" descr="Home | International Institute of Professional Studies, Devi Ahilya  Vishwavidhalay">
            <a:extLst>
              <a:ext uri="{FF2B5EF4-FFF2-40B4-BE49-F238E27FC236}">
                <a16:creationId xmlns:a16="http://schemas.microsoft.com/office/drawing/2014/main" id="{FC19113E-F12C-441C-BF0F-D0489C2A7A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9075" y="1984443"/>
            <a:ext cx="3529013" cy="1721796"/>
          </a:xfrm>
          <a:prstGeom prst="rect">
            <a:avLst/>
          </a:prstGeom>
          <a:noFill/>
          <a:extLst>
            <a:ext uri="{909E8E84-426E-40DD-AFC4-6F175D3DCCD1}">
              <a14:hiddenFill xmlns:a14="http://schemas.microsoft.com/office/drawing/2010/main">
                <a:solidFill>
                  <a:srgbClr val="FFFFFF"/>
                </a:solidFill>
              </a14:hiddenFill>
            </a:ext>
          </a:extLst>
        </p:spPr>
      </p:pic>
      <p:pic>
        <p:nvPicPr>
          <p:cNvPr id="9" name="Audio 8">
            <a:hlinkClick r:id="" action="ppaction://media"/>
            <a:extLst>
              <a:ext uri="{FF2B5EF4-FFF2-40B4-BE49-F238E27FC236}">
                <a16:creationId xmlns:a16="http://schemas.microsoft.com/office/drawing/2014/main" id="{B1C0F627-F14D-4468-AA7D-59D4C1922B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173380918"/>
      </p:ext>
    </p:extLst>
  </p:cSld>
  <p:clrMapOvr>
    <a:masterClrMapping/>
  </p:clrMapOvr>
  <mc:AlternateContent xmlns:mc="http://schemas.openxmlformats.org/markup-compatibility/2006">
    <mc:Choice xmlns:p14="http://schemas.microsoft.com/office/powerpoint/2010/main" Requires="p14">
      <p:transition spd="slow" p14:dur="2000" advTm="14963"/>
    </mc:Choice>
    <mc:Fallback>
      <p:transition spd="slow" advTm="14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11D53-F21A-4D5C-83C3-531850865139}"/>
              </a:ext>
            </a:extLst>
          </p:cNvPr>
          <p:cNvSpPr>
            <a:spLocks noGrp="1"/>
          </p:cNvSpPr>
          <p:nvPr>
            <p:ph type="title"/>
          </p:nvPr>
        </p:nvSpPr>
        <p:spPr/>
        <p:txBody>
          <a:bodyPr/>
          <a:lstStyle/>
          <a:p>
            <a:r>
              <a:rPr lang="en-US" dirty="0"/>
              <a:t>Data Flow Diagram DFD</a:t>
            </a:r>
            <a:endParaRPr lang="en-IN" dirty="0"/>
          </a:p>
        </p:txBody>
      </p:sp>
      <p:sp>
        <p:nvSpPr>
          <p:cNvPr id="3" name="Content Placeholder 2">
            <a:extLst>
              <a:ext uri="{FF2B5EF4-FFF2-40B4-BE49-F238E27FC236}">
                <a16:creationId xmlns:a16="http://schemas.microsoft.com/office/drawing/2014/main" id="{13C3E017-06D2-4176-A6B4-D43574275C63}"/>
              </a:ext>
            </a:extLst>
          </p:cNvPr>
          <p:cNvSpPr>
            <a:spLocks noGrp="1"/>
          </p:cNvSpPr>
          <p:nvPr>
            <p:ph idx="1"/>
          </p:nvPr>
        </p:nvSpPr>
        <p:spPr/>
        <p:txBody>
          <a:bodyPr>
            <a:normAutofit fontScale="92500" lnSpcReduction="10000"/>
          </a:bodyPr>
          <a:lstStyle/>
          <a:p>
            <a:r>
              <a:rPr lang="en-US" sz="3600" b="1" dirty="0"/>
              <a:t>Data flow diagram(DFD) is a graphical representation of the “flow” of data through an information </a:t>
            </a:r>
            <a:r>
              <a:rPr lang="en-US" sz="3600" b="1" dirty="0" err="1"/>
              <a:t>system.DFDs</a:t>
            </a:r>
            <a:r>
              <a:rPr lang="en-US" sz="3600" b="1" dirty="0"/>
              <a:t> can also be used for visualization of data processing .On a DFD, data items flow from an external data source or an internal data store to an internal data store or an external data sink  via an internal process.</a:t>
            </a:r>
          </a:p>
          <a:p>
            <a:endParaRPr lang="en-US" sz="3600" b="1" dirty="0"/>
          </a:p>
          <a:p>
            <a:endParaRPr lang="en-US" sz="3600" b="1" dirty="0"/>
          </a:p>
          <a:p>
            <a:pPr marL="0" indent="0">
              <a:buNone/>
            </a:pPr>
            <a:endParaRPr lang="en-IN" sz="3600" b="1" dirty="0"/>
          </a:p>
        </p:txBody>
      </p:sp>
      <p:pic>
        <p:nvPicPr>
          <p:cNvPr id="6" name="Audio 5">
            <a:hlinkClick r:id="" action="ppaction://media"/>
            <a:extLst>
              <a:ext uri="{FF2B5EF4-FFF2-40B4-BE49-F238E27FC236}">
                <a16:creationId xmlns:a16="http://schemas.microsoft.com/office/drawing/2014/main" id="{B318ECE2-6DB7-49E5-A162-72664D7FD1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260626015"/>
      </p:ext>
    </p:extLst>
  </p:cSld>
  <p:clrMapOvr>
    <a:masterClrMapping/>
  </p:clrMapOvr>
  <mc:AlternateContent xmlns:mc="http://schemas.openxmlformats.org/markup-compatibility/2006">
    <mc:Choice xmlns:p14="http://schemas.microsoft.com/office/powerpoint/2010/main" Requires="p14">
      <p:transition spd="slow" p14:dur="2000" advTm="30233"/>
    </mc:Choice>
    <mc:Fallback>
      <p:transition spd="slow" advTm="30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7A34F-B25B-443C-9AEC-A50BB7730F68}"/>
              </a:ext>
            </a:extLst>
          </p:cNvPr>
          <p:cNvSpPr>
            <a:spLocks noGrp="1"/>
          </p:cNvSpPr>
          <p:nvPr>
            <p:ph type="title"/>
          </p:nvPr>
        </p:nvSpPr>
        <p:spPr/>
        <p:txBody>
          <a:bodyPr/>
          <a:lstStyle/>
          <a:p>
            <a:r>
              <a:rPr lang="en-IN" dirty="0"/>
              <a:t>DATA FLOW DIAGRAM</a:t>
            </a:r>
          </a:p>
        </p:txBody>
      </p:sp>
      <p:pic>
        <p:nvPicPr>
          <p:cNvPr id="5" name="Content Placeholder 4" descr="Diagram&#10;&#10;Description automatically generated">
            <a:extLst>
              <a:ext uri="{FF2B5EF4-FFF2-40B4-BE49-F238E27FC236}">
                <a16:creationId xmlns:a16="http://schemas.microsoft.com/office/drawing/2014/main" id="{C6FA7891-4EC5-48BE-BBC5-DD6E09B495ED}"/>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46112" y="2083594"/>
            <a:ext cx="9404722" cy="4133850"/>
          </a:xfrm>
        </p:spPr>
      </p:pic>
      <p:pic>
        <p:nvPicPr>
          <p:cNvPr id="4" name="Audio 3">
            <a:hlinkClick r:id="" action="ppaction://media"/>
            <a:extLst>
              <a:ext uri="{FF2B5EF4-FFF2-40B4-BE49-F238E27FC236}">
                <a16:creationId xmlns:a16="http://schemas.microsoft.com/office/drawing/2014/main" id="{12B7C405-1224-45C0-8A31-CCD97190EE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148575995"/>
      </p:ext>
    </p:extLst>
  </p:cSld>
  <p:clrMapOvr>
    <a:masterClrMapping/>
  </p:clrMapOvr>
  <mc:AlternateContent xmlns:mc="http://schemas.openxmlformats.org/markup-compatibility/2006">
    <mc:Choice xmlns:p14="http://schemas.microsoft.com/office/powerpoint/2010/main" Requires="p14">
      <p:transition spd="slow" p14:dur="2000" advTm="15613"/>
    </mc:Choice>
    <mc:Fallback>
      <p:transition spd="slow" advTm="15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6353D-4952-4880-AED7-B8856550710C}"/>
              </a:ext>
            </a:extLst>
          </p:cNvPr>
          <p:cNvSpPr>
            <a:spLocks noGrp="1"/>
          </p:cNvSpPr>
          <p:nvPr>
            <p:ph type="title"/>
          </p:nvPr>
        </p:nvSpPr>
        <p:spPr/>
        <p:txBody>
          <a:bodyPr/>
          <a:lstStyle/>
          <a:p>
            <a:r>
              <a:rPr lang="en-US" dirty="0"/>
              <a:t>FIRST LEVEL DATA FLOW DIAGRAM</a:t>
            </a:r>
            <a:endParaRPr lang="en-IN" dirty="0"/>
          </a:p>
        </p:txBody>
      </p:sp>
      <p:pic>
        <p:nvPicPr>
          <p:cNvPr id="5" name="Content Placeholder 4" descr="Diagram&#10;&#10;Description automatically generated">
            <a:extLst>
              <a:ext uri="{FF2B5EF4-FFF2-40B4-BE49-F238E27FC236}">
                <a16:creationId xmlns:a16="http://schemas.microsoft.com/office/drawing/2014/main" id="{C5E1A7CE-E45B-4226-9B8B-3DA64E767E9D}"/>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tretch/>
        </p:blipFill>
        <p:spPr>
          <a:xfrm>
            <a:off x="771525" y="1628775"/>
            <a:ext cx="10287000" cy="4619625"/>
          </a:xfrm>
        </p:spPr>
      </p:pic>
      <p:pic>
        <p:nvPicPr>
          <p:cNvPr id="9" name="Audio 8">
            <a:hlinkClick r:id="" action="ppaction://media"/>
            <a:extLst>
              <a:ext uri="{FF2B5EF4-FFF2-40B4-BE49-F238E27FC236}">
                <a16:creationId xmlns:a16="http://schemas.microsoft.com/office/drawing/2014/main" id="{66D54006-4090-4C40-A3DD-3646DF1729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22225180"/>
      </p:ext>
    </p:extLst>
  </p:cSld>
  <p:clrMapOvr>
    <a:masterClrMapping/>
  </p:clrMapOvr>
  <mc:AlternateContent xmlns:mc="http://schemas.openxmlformats.org/markup-compatibility/2006">
    <mc:Choice xmlns:p14="http://schemas.microsoft.com/office/powerpoint/2010/main" Requires="p14">
      <p:transition spd="slow" p14:dur="2000" advTm="19329"/>
    </mc:Choice>
    <mc:Fallback>
      <p:transition spd="slow" advTm="19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2AB65-21B1-4701-B3DE-D6C66CE3B492}"/>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55963ABC-28E2-4060-9C3D-1BF68EFD72AB}"/>
              </a:ext>
            </a:extLst>
          </p:cNvPr>
          <p:cNvSpPr>
            <a:spLocks noGrp="1"/>
          </p:cNvSpPr>
          <p:nvPr>
            <p:ph idx="1"/>
          </p:nvPr>
        </p:nvSpPr>
        <p:spPr/>
        <p:txBody>
          <a:bodyPr/>
          <a:lstStyle/>
          <a:p>
            <a:pPr marL="0" indent="0">
              <a:buNone/>
            </a:pPr>
            <a:r>
              <a:rPr lang="en-US" dirty="0"/>
              <a:t> </a:t>
            </a:r>
          </a:p>
          <a:p>
            <a:pPr marL="0" indent="0">
              <a:buNone/>
            </a:pPr>
            <a:endParaRPr lang="en-US" dirty="0"/>
          </a:p>
          <a:p>
            <a:pPr marL="0" indent="0">
              <a:buNone/>
            </a:pPr>
            <a:endParaRPr lang="en-US" dirty="0"/>
          </a:p>
          <a:p>
            <a:pPr marL="0" indent="0">
              <a:buNone/>
            </a:pPr>
            <a:r>
              <a:rPr lang="en-US" dirty="0"/>
              <a:t>          </a:t>
            </a:r>
            <a:r>
              <a:rPr lang="en-US" sz="5400" dirty="0"/>
              <a:t>THANKYOU</a:t>
            </a:r>
            <a:endParaRPr lang="en-IN" dirty="0"/>
          </a:p>
        </p:txBody>
      </p:sp>
      <p:pic>
        <p:nvPicPr>
          <p:cNvPr id="5" name="Audio 4">
            <a:hlinkClick r:id="" action="ppaction://media"/>
            <a:extLst>
              <a:ext uri="{FF2B5EF4-FFF2-40B4-BE49-F238E27FC236}">
                <a16:creationId xmlns:a16="http://schemas.microsoft.com/office/drawing/2014/main" id="{FB0E286D-970F-4D97-A6EC-4F72023AD3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61434103"/>
      </p:ext>
    </p:extLst>
  </p:cSld>
  <p:clrMapOvr>
    <a:masterClrMapping/>
  </p:clrMapOvr>
  <mc:AlternateContent xmlns:mc="http://schemas.openxmlformats.org/markup-compatibility/2006">
    <mc:Choice xmlns:p14="http://schemas.microsoft.com/office/powerpoint/2010/main" Requires="p14">
      <p:transition spd="slow" p14:dur="2000" advTm="2262"/>
    </mc:Choice>
    <mc:Fallback>
      <p:transition spd="slow" advTm="2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78C26-1E69-4A31-89BF-C4678682C8E7}"/>
              </a:ext>
            </a:extLst>
          </p:cNvPr>
          <p:cNvSpPr>
            <a:spLocks noGrp="1"/>
          </p:cNvSpPr>
          <p:nvPr>
            <p:ph type="title"/>
          </p:nvPr>
        </p:nvSpPr>
        <p:spPr/>
        <p:txBody>
          <a:bodyPr/>
          <a:lstStyle/>
          <a:p>
            <a:r>
              <a:rPr lang="en-US" dirty="0"/>
              <a:t>                 CUSTOMER COMPLAINT</a:t>
            </a:r>
            <a:br>
              <a:rPr lang="en-US" dirty="0"/>
            </a:br>
            <a:r>
              <a:rPr lang="en-US" dirty="0"/>
              <a:t>                  MANAGEMENT SYSTEM</a:t>
            </a:r>
            <a:endParaRPr lang="en-IN" dirty="0"/>
          </a:p>
        </p:txBody>
      </p:sp>
      <p:pic>
        <p:nvPicPr>
          <p:cNvPr id="4" name="Content Placeholder 3" descr="A close-up of a stethoscope&#10;&#10;Description automatically generated with medium confidence">
            <a:extLst>
              <a:ext uri="{FF2B5EF4-FFF2-40B4-BE49-F238E27FC236}">
                <a16:creationId xmlns:a16="http://schemas.microsoft.com/office/drawing/2014/main" id="{C22C8807-D916-498E-906E-44A62E66686C}"/>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414838" y="2750344"/>
            <a:ext cx="2324100" cy="2800350"/>
          </a:xfrm>
          <a:prstGeom prst="rect">
            <a:avLst/>
          </a:prstGeom>
        </p:spPr>
      </p:pic>
      <p:pic>
        <p:nvPicPr>
          <p:cNvPr id="3" name="Audio 2">
            <a:hlinkClick r:id="" action="ppaction://media"/>
            <a:extLst>
              <a:ext uri="{FF2B5EF4-FFF2-40B4-BE49-F238E27FC236}">
                <a16:creationId xmlns:a16="http://schemas.microsoft.com/office/drawing/2014/main" id="{784BB278-E836-4DA8-A2EA-E34F7ACAAB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891154515"/>
      </p:ext>
    </p:extLst>
  </p:cSld>
  <p:clrMapOvr>
    <a:masterClrMapping/>
  </p:clrMapOvr>
  <mc:AlternateContent xmlns:mc="http://schemas.openxmlformats.org/markup-compatibility/2006">
    <mc:Choice xmlns:p14="http://schemas.microsoft.com/office/powerpoint/2010/main" Requires="p14">
      <p:transition spd="slow" p14:dur="2000" advTm="2754"/>
    </mc:Choice>
    <mc:Fallback>
      <p:transition spd="slow" advTm="2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99880-F5C7-4A8B-A5B7-766B50C049AF}"/>
              </a:ext>
            </a:extLst>
          </p:cNvPr>
          <p:cNvSpPr>
            <a:spLocks noGrp="1"/>
          </p:cNvSpPr>
          <p:nvPr>
            <p:ph type="title"/>
          </p:nvPr>
        </p:nvSpPr>
        <p:spPr/>
        <p:txBody>
          <a:bodyPr/>
          <a:lstStyle/>
          <a:p>
            <a:r>
              <a:rPr lang="en-US" dirty="0"/>
              <a:t>PURPOSE</a:t>
            </a:r>
            <a:endParaRPr lang="en-IN" dirty="0"/>
          </a:p>
        </p:txBody>
      </p:sp>
      <p:sp>
        <p:nvSpPr>
          <p:cNvPr id="3" name="Content Placeholder 2">
            <a:extLst>
              <a:ext uri="{FF2B5EF4-FFF2-40B4-BE49-F238E27FC236}">
                <a16:creationId xmlns:a16="http://schemas.microsoft.com/office/drawing/2014/main" id="{A8904C6A-EC07-4FB1-A114-EEFC688898C7}"/>
              </a:ext>
            </a:extLst>
          </p:cNvPr>
          <p:cNvSpPr>
            <a:spLocks noGrp="1"/>
          </p:cNvSpPr>
          <p:nvPr>
            <p:ph idx="1"/>
          </p:nvPr>
        </p:nvSpPr>
        <p:spPr/>
        <p:txBody>
          <a:bodyPr>
            <a:normAutofit fontScale="92500" lnSpcReduction="20000"/>
          </a:bodyPr>
          <a:lstStyle/>
          <a:p>
            <a:pPr marL="0" indent="0">
              <a:buNone/>
            </a:pPr>
            <a:r>
              <a:rPr lang="en-US" sz="2800" b="1" i="0" dirty="0">
                <a:effectLst/>
                <a:latin typeface="Arial" panose="020B0604020202020204" pitchFamily="34" charset="0"/>
              </a:rPr>
              <a:t>It will explain the purpose and features of the system, the interfaces of the system, what the system will do, the constraints under which it must operate. This document is intended for both the users and the developers of the system . This software would help efficiently manage the complains of the customers efficiently and in turn would help them for better reach and  customer satisfaction. Customer Complaint is important information showing customers sound and is a primary measure of customer dissatisfaction. An Effective and Efficient response to these complaints is an essential index of organization's performance</a:t>
            </a:r>
            <a:endParaRPr lang="en-IN" sz="2800" b="1" dirty="0"/>
          </a:p>
        </p:txBody>
      </p:sp>
      <p:pic>
        <p:nvPicPr>
          <p:cNvPr id="4" name="Audio 3">
            <a:hlinkClick r:id="" action="ppaction://media"/>
            <a:extLst>
              <a:ext uri="{FF2B5EF4-FFF2-40B4-BE49-F238E27FC236}">
                <a16:creationId xmlns:a16="http://schemas.microsoft.com/office/drawing/2014/main" id="{AD12A3A5-C254-4DF9-B96A-85DE41200BA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735734348"/>
      </p:ext>
    </p:extLst>
  </p:cSld>
  <p:clrMapOvr>
    <a:masterClrMapping/>
  </p:clrMapOvr>
  <mc:AlternateContent xmlns:mc="http://schemas.openxmlformats.org/markup-compatibility/2006">
    <mc:Choice xmlns:p14="http://schemas.microsoft.com/office/powerpoint/2010/main" Requires="p14">
      <p:transition spd="slow" p14:dur="2000" advTm="46257"/>
    </mc:Choice>
    <mc:Fallback>
      <p:transition spd="slow" advTm="46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3422D-5177-4A06-9095-47EDB23A84AB}"/>
              </a:ext>
            </a:extLst>
          </p:cNvPr>
          <p:cNvSpPr>
            <a:spLocks noGrp="1"/>
          </p:cNvSpPr>
          <p:nvPr>
            <p:ph type="title"/>
          </p:nvPr>
        </p:nvSpPr>
        <p:spPr/>
        <p:txBody>
          <a:bodyPr/>
          <a:lstStyle/>
          <a:p>
            <a:r>
              <a:rPr lang="en-US" dirty="0"/>
              <a:t>OBJECTIVES</a:t>
            </a:r>
            <a:endParaRPr lang="en-IN" dirty="0"/>
          </a:p>
        </p:txBody>
      </p:sp>
      <p:sp>
        <p:nvSpPr>
          <p:cNvPr id="3" name="Content Placeholder 2">
            <a:extLst>
              <a:ext uri="{FF2B5EF4-FFF2-40B4-BE49-F238E27FC236}">
                <a16:creationId xmlns:a16="http://schemas.microsoft.com/office/drawing/2014/main" id="{744F17B1-79E8-44A6-B341-CBC4B7C81738}"/>
              </a:ext>
            </a:extLst>
          </p:cNvPr>
          <p:cNvSpPr>
            <a:spLocks noGrp="1"/>
          </p:cNvSpPr>
          <p:nvPr>
            <p:ph idx="1"/>
          </p:nvPr>
        </p:nvSpPr>
        <p:spPr/>
        <p:txBody>
          <a:bodyPr/>
          <a:lstStyle/>
          <a:p>
            <a:pPr marL="0" indent="0">
              <a:buNone/>
            </a:pPr>
            <a:r>
              <a:rPr lang="en-US" b="1" dirty="0"/>
              <a:t>The objective of the complaints management system is :-</a:t>
            </a:r>
          </a:p>
          <a:p>
            <a:pPr marL="514350" indent="-514350">
              <a:buAutoNum type="arabicPeriod"/>
            </a:pPr>
            <a:r>
              <a:rPr lang="en-US" b="1" dirty="0"/>
              <a:t>To make complaints easier to  coordinate, monitor, track and resolve  </a:t>
            </a:r>
          </a:p>
          <a:p>
            <a:pPr marL="0" indent="0">
              <a:buNone/>
            </a:pPr>
            <a:r>
              <a:rPr lang="en-US" b="1" dirty="0"/>
              <a:t>2. To provide company with an effective tool to identify and target problem areas, monitor complaints handling performance </a:t>
            </a:r>
          </a:p>
          <a:p>
            <a:pPr marL="0" indent="0">
              <a:buNone/>
            </a:pPr>
            <a:r>
              <a:rPr lang="en-US" b="1" dirty="0"/>
              <a:t> 3. To make business improvements. </a:t>
            </a:r>
          </a:p>
          <a:p>
            <a:pPr marL="0" indent="0">
              <a:buNone/>
            </a:pPr>
            <a:r>
              <a:rPr lang="en-US" b="1" dirty="0"/>
              <a:t>4. Prompt and specific retrieval of data. </a:t>
            </a:r>
          </a:p>
          <a:p>
            <a:pPr marL="514350" indent="-514350">
              <a:buAutoNum type="arabicPeriod" startAt="5"/>
            </a:pPr>
            <a:r>
              <a:rPr lang="en-US" b="1" dirty="0"/>
              <a:t>Flexibility in the system according to the changing environment. </a:t>
            </a:r>
          </a:p>
          <a:p>
            <a:pPr marL="0" indent="0">
              <a:buNone/>
            </a:pPr>
            <a:r>
              <a:rPr lang="en-US" b="1" dirty="0"/>
              <a:t>6. Controlling redundancy in storing the same data multiple times.</a:t>
            </a:r>
          </a:p>
          <a:p>
            <a:pPr marL="514350" indent="-514350">
              <a:buAutoNum type="arabicPeriod" startAt="5"/>
            </a:pPr>
            <a:endParaRPr lang="en-IN" b="1" dirty="0"/>
          </a:p>
        </p:txBody>
      </p:sp>
      <p:pic>
        <p:nvPicPr>
          <p:cNvPr id="4" name="Audio 3">
            <a:hlinkClick r:id="" action="ppaction://media"/>
            <a:extLst>
              <a:ext uri="{FF2B5EF4-FFF2-40B4-BE49-F238E27FC236}">
                <a16:creationId xmlns:a16="http://schemas.microsoft.com/office/drawing/2014/main" id="{926A0031-8557-4691-9531-3B10860139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143107993"/>
      </p:ext>
    </p:extLst>
  </p:cSld>
  <p:clrMapOvr>
    <a:masterClrMapping/>
  </p:clrMapOvr>
  <mc:AlternateContent xmlns:mc="http://schemas.openxmlformats.org/markup-compatibility/2006">
    <mc:Choice xmlns:p14="http://schemas.microsoft.com/office/powerpoint/2010/main" Requires="p14">
      <p:transition spd="slow" p14:dur="2000" advTm="37254"/>
    </mc:Choice>
    <mc:Fallback>
      <p:transition spd="slow" advTm="372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1A3F-54E7-4B2E-9D7A-8EF949A1424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C37D852-4544-4481-9C78-6D62E7848A49}"/>
              </a:ext>
            </a:extLst>
          </p:cNvPr>
          <p:cNvSpPr>
            <a:spLocks noGrp="1"/>
          </p:cNvSpPr>
          <p:nvPr>
            <p:ph idx="1"/>
          </p:nvPr>
        </p:nvSpPr>
        <p:spPr/>
        <p:txBody>
          <a:bodyPr/>
          <a:lstStyle/>
          <a:p>
            <a:pPr marL="0" indent="0">
              <a:buNone/>
            </a:pPr>
            <a:endParaRPr lang="en-US" sz="3600" b="1" dirty="0"/>
          </a:p>
          <a:p>
            <a:pPr marL="0" indent="0">
              <a:buNone/>
            </a:pPr>
            <a:r>
              <a:rPr lang="en-US" sz="3600" b="1" dirty="0"/>
              <a:t>7. Accuracy, timeliness and comprehensiveness of the system output.</a:t>
            </a:r>
          </a:p>
          <a:p>
            <a:pPr marL="0" indent="0">
              <a:buNone/>
            </a:pPr>
            <a:r>
              <a:rPr lang="en-US" sz="3600" b="1" dirty="0"/>
              <a:t>8. Stability and operability by people of average intelligence. </a:t>
            </a:r>
          </a:p>
          <a:p>
            <a:pPr marL="0" indent="0">
              <a:buNone/>
            </a:pPr>
            <a:endParaRPr lang="en-IN" b="1" dirty="0"/>
          </a:p>
        </p:txBody>
      </p:sp>
      <p:pic>
        <p:nvPicPr>
          <p:cNvPr id="4" name="Audio 3">
            <a:hlinkClick r:id="" action="ppaction://media"/>
            <a:extLst>
              <a:ext uri="{FF2B5EF4-FFF2-40B4-BE49-F238E27FC236}">
                <a16:creationId xmlns:a16="http://schemas.microsoft.com/office/drawing/2014/main" id="{07450280-A3D5-47FB-95AC-ED99CBBD459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536492631"/>
      </p:ext>
    </p:extLst>
  </p:cSld>
  <p:clrMapOvr>
    <a:masterClrMapping/>
  </p:clrMapOvr>
  <mc:AlternateContent xmlns:mc="http://schemas.openxmlformats.org/markup-compatibility/2006">
    <mc:Choice xmlns:p14="http://schemas.microsoft.com/office/powerpoint/2010/main" Requires="p14">
      <p:transition spd="slow" p14:dur="2000" advTm="10996"/>
    </mc:Choice>
    <mc:Fallback>
      <p:transition spd="slow" advTm="10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D1EE1-A8DA-470B-AF0E-3B427756C28D}"/>
              </a:ext>
            </a:extLst>
          </p:cNvPr>
          <p:cNvSpPr>
            <a:spLocks noGrp="1"/>
          </p:cNvSpPr>
          <p:nvPr>
            <p:ph type="title"/>
          </p:nvPr>
        </p:nvSpPr>
        <p:spPr/>
        <p:txBody>
          <a:bodyPr/>
          <a:lstStyle/>
          <a:p>
            <a:r>
              <a:rPr lang="en-US" dirty="0"/>
              <a:t>PROJECT SCOPE</a:t>
            </a:r>
            <a:endParaRPr lang="en-IN" dirty="0"/>
          </a:p>
        </p:txBody>
      </p:sp>
      <p:sp>
        <p:nvSpPr>
          <p:cNvPr id="3" name="Content Placeholder 2">
            <a:extLst>
              <a:ext uri="{FF2B5EF4-FFF2-40B4-BE49-F238E27FC236}">
                <a16:creationId xmlns:a16="http://schemas.microsoft.com/office/drawing/2014/main" id="{40EE6A46-01E8-42B9-A5C4-D05B183DE307}"/>
              </a:ext>
            </a:extLst>
          </p:cNvPr>
          <p:cNvSpPr>
            <a:spLocks noGrp="1"/>
          </p:cNvSpPr>
          <p:nvPr>
            <p:ph idx="1"/>
          </p:nvPr>
        </p:nvSpPr>
        <p:spPr/>
        <p:txBody>
          <a:bodyPr>
            <a:normAutofit fontScale="92500"/>
          </a:bodyPr>
          <a:lstStyle/>
          <a:p>
            <a:pPr marL="0" indent="0">
              <a:buNone/>
            </a:pPr>
            <a:r>
              <a:rPr lang="en-US" sz="2400" b="1" i="0" dirty="0">
                <a:effectLst/>
                <a:latin typeface="Arial" panose="020B0604020202020204" pitchFamily="34" charset="0"/>
              </a:rPr>
              <a:t>The Customer Complaint Management System aims to work across verticals and scales to every business size . This system will be designed to maximize the customer satisfaction by providing tools to assist in solving bugs and complaints more efficiently , which would otherwise have to be performed manually. By maximizing the company’s work efficiency the system will meet the users needs while remaining easy to understand and use. More specifically, this system is designed to allow a customer to be able to track the complaint status and be able to upgrade and renew their plans through the </a:t>
            </a:r>
            <a:r>
              <a:rPr lang="en-US" sz="2400" b="1" i="0" dirty="0" err="1">
                <a:effectLst/>
                <a:latin typeface="Arial" panose="020B0604020202020204" pitchFamily="34" charset="0"/>
              </a:rPr>
              <a:t>software.This</a:t>
            </a:r>
            <a:r>
              <a:rPr lang="en-US" sz="2400" b="1" i="0" dirty="0">
                <a:effectLst/>
                <a:latin typeface="Arial" panose="020B0604020202020204" pitchFamily="34" charset="0"/>
              </a:rPr>
              <a:t> is also developed for reducing the communication cost between the staffs and to provide the efficient service to their staffs.</a:t>
            </a:r>
            <a:endParaRPr lang="en-IN" sz="2400" b="1" dirty="0"/>
          </a:p>
        </p:txBody>
      </p:sp>
      <p:pic>
        <p:nvPicPr>
          <p:cNvPr id="4" name="Audio 3">
            <a:hlinkClick r:id="" action="ppaction://media"/>
            <a:extLst>
              <a:ext uri="{FF2B5EF4-FFF2-40B4-BE49-F238E27FC236}">
                <a16:creationId xmlns:a16="http://schemas.microsoft.com/office/drawing/2014/main" id="{212D6686-963C-46CC-A744-01057EB719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341191817"/>
      </p:ext>
    </p:extLst>
  </p:cSld>
  <p:clrMapOvr>
    <a:masterClrMapping/>
  </p:clrMapOvr>
  <mc:AlternateContent xmlns:mc="http://schemas.openxmlformats.org/markup-compatibility/2006">
    <mc:Choice xmlns:p14="http://schemas.microsoft.com/office/powerpoint/2010/main" Requires="p14">
      <p:transition spd="slow" p14:dur="2000" advTm="55503"/>
    </mc:Choice>
    <mc:Fallback>
      <p:transition spd="slow" advTm="55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9DBBB-B139-4C8B-A5E4-2CAC708904A6}"/>
              </a:ext>
            </a:extLst>
          </p:cNvPr>
          <p:cNvSpPr>
            <a:spLocks noGrp="1"/>
          </p:cNvSpPr>
          <p:nvPr>
            <p:ph type="title"/>
          </p:nvPr>
        </p:nvSpPr>
        <p:spPr/>
        <p:txBody>
          <a:bodyPr/>
          <a:lstStyle/>
          <a:p>
            <a:r>
              <a:rPr lang="en-US" dirty="0"/>
              <a:t>TECHNOLOGY</a:t>
            </a:r>
            <a:endParaRPr lang="en-IN" dirty="0"/>
          </a:p>
        </p:txBody>
      </p:sp>
      <p:sp>
        <p:nvSpPr>
          <p:cNvPr id="3" name="Content Placeholder 2">
            <a:extLst>
              <a:ext uri="{FF2B5EF4-FFF2-40B4-BE49-F238E27FC236}">
                <a16:creationId xmlns:a16="http://schemas.microsoft.com/office/drawing/2014/main" id="{AF7A3268-B585-49F8-B197-9F5D3B4E2916}"/>
              </a:ext>
            </a:extLst>
          </p:cNvPr>
          <p:cNvSpPr>
            <a:spLocks noGrp="1"/>
          </p:cNvSpPr>
          <p:nvPr>
            <p:ph idx="1"/>
          </p:nvPr>
        </p:nvSpPr>
        <p:spPr/>
        <p:txBody>
          <a:bodyPr/>
          <a:lstStyle/>
          <a:p>
            <a:pPr marL="0" indent="0">
              <a:buNone/>
            </a:pPr>
            <a:endParaRPr lang="en-US" dirty="0"/>
          </a:p>
          <a:p>
            <a:pPr marL="0" indent="0">
              <a:buNone/>
            </a:pPr>
            <a:r>
              <a:rPr lang="en-US" b="1" dirty="0"/>
              <a:t>SOFTWARE REQUIREMENTS:-</a:t>
            </a:r>
          </a:p>
          <a:p>
            <a:r>
              <a:rPr lang="en-US" b="1" dirty="0"/>
              <a:t>Operating System-MS WINDOWS XP or Above</a:t>
            </a:r>
          </a:p>
          <a:p>
            <a:r>
              <a:rPr lang="en-US" b="1" dirty="0"/>
              <a:t>Environment-java Runtime Environment7</a:t>
            </a:r>
          </a:p>
          <a:p>
            <a:r>
              <a:rPr lang="en-US" b="1" dirty="0"/>
              <a:t>Front end-JSP</a:t>
            </a:r>
          </a:p>
          <a:p>
            <a:r>
              <a:rPr lang="en-US" b="1" dirty="0"/>
              <a:t>Additional languages-Core java, HTML, Beams, CSS, Tomcat</a:t>
            </a:r>
          </a:p>
          <a:p>
            <a:r>
              <a:rPr lang="en-US" b="1" dirty="0"/>
              <a:t>Back end-</a:t>
            </a:r>
            <a:r>
              <a:rPr lang="en-US" b="1" dirty="0" err="1"/>
              <a:t>Mysql</a:t>
            </a:r>
            <a:endParaRPr lang="en-IN" b="1" dirty="0"/>
          </a:p>
        </p:txBody>
      </p:sp>
      <p:pic>
        <p:nvPicPr>
          <p:cNvPr id="5" name="Audio 4">
            <a:hlinkClick r:id="" action="ppaction://media"/>
            <a:extLst>
              <a:ext uri="{FF2B5EF4-FFF2-40B4-BE49-F238E27FC236}">
                <a16:creationId xmlns:a16="http://schemas.microsoft.com/office/drawing/2014/main" id="{71BF03A1-373E-4F38-B411-2804E61EF5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678455820"/>
      </p:ext>
    </p:extLst>
  </p:cSld>
  <p:clrMapOvr>
    <a:masterClrMapping/>
  </p:clrMapOvr>
  <mc:AlternateContent xmlns:mc="http://schemas.openxmlformats.org/markup-compatibility/2006">
    <mc:Choice xmlns:p14="http://schemas.microsoft.com/office/powerpoint/2010/main" Requires="p14">
      <p:transition spd="slow" p14:dur="2000" advTm="22656"/>
    </mc:Choice>
    <mc:Fallback>
      <p:transition spd="slow" advTm="22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DD722-2F56-480E-945F-A64F47D1C4C6}"/>
              </a:ext>
            </a:extLst>
          </p:cNvPr>
          <p:cNvSpPr>
            <a:spLocks noGrp="1"/>
          </p:cNvSpPr>
          <p:nvPr>
            <p:ph type="title"/>
          </p:nvPr>
        </p:nvSpPr>
        <p:spPr/>
        <p:txBody>
          <a:bodyPr/>
          <a:lstStyle/>
          <a:p>
            <a:r>
              <a:rPr lang="en-US" dirty="0"/>
              <a:t>HARDWARE REQUIREMENTS</a:t>
            </a:r>
            <a:endParaRPr lang="en-IN" dirty="0"/>
          </a:p>
        </p:txBody>
      </p:sp>
      <p:sp>
        <p:nvSpPr>
          <p:cNvPr id="3" name="Content Placeholder 2">
            <a:extLst>
              <a:ext uri="{FF2B5EF4-FFF2-40B4-BE49-F238E27FC236}">
                <a16:creationId xmlns:a16="http://schemas.microsoft.com/office/drawing/2014/main" id="{E1FA41FA-AC6B-4921-8473-AC1258020129}"/>
              </a:ext>
            </a:extLst>
          </p:cNvPr>
          <p:cNvSpPr>
            <a:spLocks noGrp="1"/>
          </p:cNvSpPr>
          <p:nvPr>
            <p:ph idx="1"/>
          </p:nvPr>
        </p:nvSpPr>
        <p:spPr/>
        <p:txBody>
          <a:bodyPr/>
          <a:lstStyle/>
          <a:p>
            <a:pPr marL="0" indent="0">
              <a:buNone/>
            </a:pPr>
            <a:r>
              <a:rPr lang="en-US" sz="2000" b="1" dirty="0"/>
              <a:t>Processor :Intel Core 2 Duo or Above</a:t>
            </a:r>
          </a:p>
          <a:p>
            <a:pPr marL="0" indent="0">
              <a:buNone/>
            </a:pPr>
            <a:r>
              <a:rPr lang="en-US" sz="2000" b="1" dirty="0"/>
              <a:t>System bus: 32 bits</a:t>
            </a:r>
          </a:p>
          <a:p>
            <a:pPr marL="0" indent="0">
              <a:buNone/>
            </a:pPr>
            <a:r>
              <a:rPr lang="en-US" sz="2000" b="1" dirty="0"/>
              <a:t>RAM :2GB of RAM </a:t>
            </a:r>
          </a:p>
          <a:p>
            <a:pPr marL="0" indent="0">
              <a:buNone/>
            </a:pPr>
            <a:r>
              <a:rPr lang="en-US" sz="2000" b="1" dirty="0"/>
              <a:t>HDD :100 GB or higher</a:t>
            </a:r>
          </a:p>
          <a:p>
            <a:pPr marL="0" indent="0">
              <a:buNone/>
            </a:pPr>
            <a:r>
              <a:rPr lang="en-US" sz="2000" b="1" dirty="0"/>
              <a:t>Monitor :SVGA COLOR</a:t>
            </a:r>
          </a:p>
          <a:p>
            <a:pPr marL="0" indent="0">
              <a:buNone/>
            </a:pPr>
            <a:r>
              <a:rPr lang="en-US" sz="2000" b="1" dirty="0"/>
              <a:t>Keyboard :108 Keys</a:t>
            </a:r>
          </a:p>
          <a:p>
            <a:pPr marL="0" indent="0">
              <a:buNone/>
            </a:pPr>
            <a:r>
              <a:rPr lang="en-US" sz="2000" b="1" dirty="0"/>
              <a:t>Mouse: 2 button mouse</a:t>
            </a:r>
            <a:endParaRPr lang="en-IN" sz="2000" b="1" dirty="0"/>
          </a:p>
          <a:p>
            <a:endParaRPr lang="en-IN" dirty="0"/>
          </a:p>
        </p:txBody>
      </p:sp>
      <p:pic>
        <p:nvPicPr>
          <p:cNvPr id="4" name="Audio 3">
            <a:hlinkClick r:id="" action="ppaction://media"/>
            <a:extLst>
              <a:ext uri="{FF2B5EF4-FFF2-40B4-BE49-F238E27FC236}">
                <a16:creationId xmlns:a16="http://schemas.microsoft.com/office/drawing/2014/main" id="{1691BFDF-CD28-4F3E-8D5A-538317F851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886812722"/>
      </p:ext>
    </p:extLst>
  </p:cSld>
  <p:clrMapOvr>
    <a:masterClrMapping/>
  </p:clrMapOvr>
  <mc:AlternateContent xmlns:mc="http://schemas.openxmlformats.org/markup-compatibility/2006">
    <mc:Choice xmlns:p14="http://schemas.microsoft.com/office/powerpoint/2010/main" Requires="p14">
      <p:transition spd="slow" p14:dur="2000" advTm="21174"/>
    </mc:Choice>
    <mc:Fallback>
      <p:transition spd="slow" advTm="21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320FE-4AE1-4501-959C-7B2510D94128}"/>
              </a:ext>
            </a:extLst>
          </p:cNvPr>
          <p:cNvSpPr>
            <a:spLocks noGrp="1"/>
          </p:cNvSpPr>
          <p:nvPr>
            <p:ph type="title"/>
          </p:nvPr>
        </p:nvSpPr>
        <p:spPr/>
        <p:txBody>
          <a:bodyPr/>
          <a:lstStyle/>
          <a:p>
            <a:r>
              <a:rPr lang="en-US" b="0" i="0" dirty="0">
                <a:effectLst/>
                <a:latin typeface="Arial" panose="020B0604020202020204" pitchFamily="34" charset="0"/>
              </a:rPr>
              <a:t>Advantages</a:t>
            </a:r>
            <a:endParaRPr lang="en-IN" dirty="0"/>
          </a:p>
        </p:txBody>
      </p:sp>
      <p:sp>
        <p:nvSpPr>
          <p:cNvPr id="3" name="Content Placeholder 2">
            <a:extLst>
              <a:ext uri="{FF2B5EF4-FFF2-40B4-BE49-F238E27FC236}">
                <a16:creationId xmlns:a16="http://schemas.microsoft.com/office/drawing/2014/main" id="{EEA267A9-263C-4526-8CDD-A004C2BDB19F}"/>
              </a:ext>
            </a:extLst>
          </p:cNvPr>
          <p:cNvSpPr>
            <a:spLocks noGrp="1"/>
          </p:cNvSpPr>
          <p:nvPr>
            <p:ph idx="1"/>
          </p:nvPr>
        </p:nvSpPr>
        <p:spPr/>
        <p:txBody>
          <a:bodyPr>
            <a:normAutofit/>
          </a:bodyPr>
          <a:lstStyle/>
          <a:p>
            <a:pPr marL="0" indent="0">
              <a:buNone/>
            </a:pPr>
            <a:r>
              <a:rPr lang="en-US" b="1" i="0" dirty="0">
                <a:effectLst/>
                <a:latin typeface="Arial" panose="020B0604020202020204" pitchFamily="34" charset="0"/>
              </a:rPr>
              <a:t>The system will have great advantages over the traditional process keeping in mind its limitations</a:t>
            </a:r>
          </a:p>
          <a:p>
            <a:pPr marL="0" indent="0">
              <a:buNone/>
            </a:pPr>
            <a:r>
              <a:rPr lang="en-US" b="1" i="0" dirty="0">
                <a:effectLst/>
                <a:latin typeface="Arial" panose="020B0604020202020204" pitchFamily="34" charset="0"/>
              </a:rPr>
              <a:t> </a:t>
            </a:r>
            <a:r>
              <a:rPr lang="en-US" b="1" i="0" dirty="0">
                <a:effectLst/>
                <a:latin typeface="Courier New" panose="02070309020205020404" pitchFamily="49" charset="0"/>
              </a:rPr>
              <a:t>•</a:t>
            </a:r>
            <a:r>
              <a:rPr lang="en-US" b="1" i="0" dirty="0">
                <a:effectLst/>
                <a:latin typeface="Arial" panose="020B0604020202020204" pitchFamily="34" charset="0"/>
              </a:rPr>
              <a:t>Security </a:t>
            </a:r>
          </a:p>
          <a:p>
            <a:pPr marL="0" indent="0">
              <a:buNone/>
            </a:pPr>
            <a:r>
              <a:rPr lang="en-US" b="1" i="0" dirty="0">
                <a:effectLst/>
                <a:latin typeface="Courier New" panose="02070309020205020404" pitchFamily="49" charset="0"/>
              </a:rPr>
              <a:t>•</a:t>
            </a:r>
            <a:r>
              <a:rPr lang="en-US" b="1" i="0" dirty="0">
                <a:effectLst/>
                <a:latin typeface="Arial" panose="020B0604020202020204" pitchFamily="34" charset="0"/>
              </a:rPr>
              <a:t>Automation </a:t>
            </a:r>
          </a:p>
          <a:p>
            <a:pPr marL="0" indent="0">
              <a:buNone/>
            </a:pPr>
            <a:r>
              <a:rPr lang="en-US" b="1" i="0" dirty="0">
                <a:effectLst/>
                <a:latin typeface="Courier New" panose="02070309020205020404" pitchFamily="49" charset="0"/>
              </a:rPr>
              <a:t>•</a:t>
            </a:r>
            <a:r>
              <a:rPr lang="en-US" b="1" i="0" dirty="0">
                <a:effectLst/>
                <a:latin typeface="Arial" panose="020B0604020202020204" pitchFamily="34" charset="0"/>
              </a:rPr>
              <a:t>Report and tracking facility </a:t>
            </a:r>
          </a:p>
          <a:p>
            <a:pPr marL="0" indent="0">
              <a:buNone/>
            </a:pPr>
            <a:r>
              <a:rPr lang="en-US" b="1" i="0" dirty="0">
                <a:effectLst/>
                <a:latin typeface="Courier New" panose="02070309020205020404" pitchFamily="49" charset="0"/>
              </a:rPr>
              <a:t>•</a:t>
            </a:r>
            <a:r>
              <a:rPr lang="en-US" b="1" i="0" dirty="0">
                <a:effectLst/>
                <a:latin typeface="Arial" panose="020B0604020202020204" pitchFamily="34" charset="0"/>
              </a:rPr>
              <a:t>Less time consumption </a:t>
            </a:r>
          </a:p>
          <a:p>
            <a:pPr marL="0" indent="0">
              <a:buNone/>
            </a:pPr>
            <a:r>
              <a:rPr lang="en-US" b="1" i="0" dirty="0">
                <a:effectLst/>
                <a:latin typeface="Courier New" panose="02070309020205020404" pitchFamily="49" charset="0"/>
              </a:rPr>
              <a:t>•</a:t>
            </a:r>
            <a:r>
              <a:rPr lang="en-US" b="1" i="0" dirty="0">
                <a:effectLst/>
                <a:latin typeface="Arial" panose="020B0604020202020204" pitchFamily="34" charset="0"/>
              </a:rPr>
              <a:t>Customer satisfaction </a:t>
            </a:r>
          </a:p>
          <a:p>
            <a:pPr marL="0" indent="0">
              <a:buNone/>
            </a:pPr>
            <a:r>
              <a:rPr lang="en-US" b="1" i="0" dirty="0">
                <a:effectLst/>
                <a:latin typeface="Courier New" panose="02070309020205020404" pitchFamily="49" charset="0"/>
              </a:rPr>
              <a:t>•</a:t>
            </a:r>
            <a:r>
              <a:rPr lang="en-US" b="1" i="0" dirty="0">
                <a:effectLst/>
                <a:latin typeface="Arial" panose="020B0604020202020204" pitchFamily="34" charset="0"/>
              </a:rPr>
              <a:t>Easy processing </a:t>
            </a:r>
          </a:p>
          <a:p>
            <a:pPr marL="0" indent="0">
              <a:buNone/>
            </a:pPr>
            <a:r>
              <a:rPr lang="en-US" b="1" i="0" dirty="0">
                <a:effectLst/>
                <a:latin typeface="Courier New" panose="02070309020205020404" pitchFamily="49" charset="0"/>
              </a:rPr>
              <a:t>•</a:t>
            </a:r>
            <a:r>
              <a:rPr lang="en-US" b="1" i="0" dirty="0">
                <a:effectLst/>
                <a:latin typeface="Arial" panose="020B0604020202020204" pitchFamily="34" charset="0"/>
              </a:rPr>
              <a:t>Both mobile and PC compatible </a:t>
            </a:r>
          </a:p>
          <a:p>
            <a:pPr marL="0" indent="0">
              <a:buNone/>
            </a:pPr>
            <a:r>
              <a:rPr lang="en-US" b="1" i="0" dirty="0">
                <a:effectLst/>
                <a:latin typeface="Courier New" panose="02070309020205020404" pitchFamily="49" charset="0"/>
              </a:rPr>
              <a:t>•</a:t>
            </a:r>
            <a:r>
              <a:rPr lang="en-US" b="1" i="0" dirty="0">
                <a:effectLst/>
                <a:latin typeface="Arial" panose="020B0604020202020204" pitchFamily="34" charset="0"/>
              </a:rPr>
              <a:t>Reliable </a:t>
            </a:r>
            <a:endParaRPr lang="en-IN" b="1" dirty="0"/>
          </a:p>
        </p:txBody>
      </p:sp>
      <p:pic>
        <p:nvPicPr>
          <p:cNvPr id="5" name="Audio 4">
            <a:hlinkClick r:id="" action="ppaction://media"/>
            <a:extLst>
              <a:ext uri="{FF2B5EF4-FFF2-40B4-BE49-F238E27FC236}">
                <a16:creationId xmlns:a16="http://schemas.microsoft.com/office/drawing/2014/main" id="{E4CEAC9E-C29F-4FBA-9F78-16AA6FDE86B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604369608"/>
      </p:ext>
    </p:extLst>
  </p:cSld>
  <p:clrMapOvr>
    <a:masterClrMapping/>
  </p:clrMapOvr>
  <mc:AlternateContent xmlns:mc="http://schemas.openxmlformats.org/markup-compatibility/2006">
    <mc:Choice xmlns:p14="http://schemas.microsoft.com/office/powerpoint/2010/main" Requires="p14">
      <p:transition spd="slow" p14:dur="2000" advTm="26620"/>
    </mc:Choice>
    <mc:Fallback>
      <p:transition spd="slow" advTm="26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147</TotalTime>
  <Words>549</Words>
  <Application>Microsoft Office PowerPoint</Application>
  <PresentationFormat>Widescreen</PresentationFormat>
  <Paragraphs>59</Paragraphs>
  <Slides>13</Slides>
  <Notes>0</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Century Gothic</vt:lpstr>
      <vt:lpstr>Courier New</vt:lpstr>
      <vt:lpstr>Wingdings 3</vt:lpstr>
      <vt:lpstr>Ion</vt:lpstr>
      <vt:lpstr>PowerPoint Presentation</vt:lpstr>
      <vt:lpstr>                 CUSTOMER COMPLAINT                   MANAGEMENT SYSTEM</vt:lpstr>
      <vt:lpstr>PURPOSE</vt:lpstr>
      <vt:lpstr>OBJECTIVES</vt:lpstr>
      <vt:lpstr>PowerPoint Presentation</vt:lpstr>
      <vt:lpstr>PROJECT SCOPE</vt:lpstr>
      <vt:lpstr>TECHNOLOGY</vt:lpstr>
      <vt:lpstr>HARDWARE REQUIREMENTS</vt:lpstr>
      <vt:lpstr>Advantages</vt:lpstr>
      <vt:lpstr>Data Flow Diagram DFD</vt:lpstr>
      <vt:lpstr>DATA FLOW DIAGRAM</vt:lpstr>
      <vt:lpstr>FIRST LEVEL DATA FLOW DIAGRAM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NAMAN CHAWARE - 70411019011</dc:creator>
  <cp:lastModifiedBy>srushti mudholkar</cp:lastModifiedBy>
  <cp:revision>16</cp:revision>
  <dcterms:created xsi:type="dcterms:W3CDTF">2021-11-09T07:27:58Z</dcterms:created>
  <dcterms:modified xsi:type="dcterms:W3CDTF">2021-11-09T14:19:59Z</dcterms:modified>
</cp:coreProperties>
</file>

<file path=docProps/thumbnail.jpeg>
</file>